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4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72" r:id="rId14"/>
    <p:sldId id="273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E7DC3-A38E-4C3B-979F-D0AB7AC25F35}" type="doc">
      <dgm:prSet loTypeId="urn:microsoft.com/office/officeart/2005/8/layout/cycle6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A2D3036-7A8E-40A8-BA2D-4E9A3D694F79}">
      <dgm:prSet phldrT="[Текст]" custT="1"/>
      <dgm:spPr/>
      <dgm:t>
        <a:bodyPr/>
        <a:lstStyle/>
        <a:p>
          <a:r>
            <a:rPr lang="kk-KZ" sz="1800" dirty="0" smtClean="0">
              <a:latin typeface="Academy.kz" panose="02000503000000020003" pitchFamily="2" charset="0"/>
              <a:cs typeface="Times New Roman" panose="02020603050405020304" pitchFamily="18" charset="0"/>
            </a:rPr>
            <a:t>Тамақ нәрлілігі</a:t>
          </a:r>
          <a:endParaRPr lang="ru-RU" sz="1800" dirty="0">
            <a:latin typeface="Academy.kz" panose="02000503000000020003" pitchFamily="2" charset="0"/>
            <a:cs typeface="Times New Roman" panose="02020603050405020304" pitchFamily="18" charset="0"/>
          </a:endParaRPr>
        </a:p>
      </dgm:t>
    </dgm:pt>
    <dgm:pt modelId="{D970DF3A-6321-4323-AC70-1ACFD5C64723}" type="parTrans" cxnId="{5E6BEDF4-89D1-452A-9A34-37C87343CF8D}">
      <dgm:prSet/>
      <dgm:spPr/>
      <dgm:t>
        <a:bodyPr/>
        <a:lstStyle/>
        <a:p>
          <a:endParaRPr lang="ru-RU"/>
        </a:p>
      </dgm:t>
    </dgm:pt>
    <dgm:pt modelId="{73F847C3-96B1-463F-9794-81A8ADB89751}" type="sibTrans" cxnId="{5E6BEDF4-89D1-452A-9A34-37C87343CF8D}">
      <dgm:prSet/>
      <dgm:spPr/>
      <dgm:t>
        <a:bodyPr/>
        <a:lstStyle/>
        <a:p>
          <a:endParaRPr lang="ru-RU">
            <a:latin typeface="Academy.kz" panose="02000503000000020003" pitchFamily="2" charset="0"/>
          </a:endParaRPr>
        </a:p>
      </dgm:t>
    </dgm:pt>
    <dgm:pt modelId="{AE51EC71-9868-4C85-9025-5FC53996DC97}">
      <dgm:prSet phldrT="[Текст]" custT="1"/>
      <dgm:spPr/>
      <dgm:t>
        <a:bodyPr/>
        <a:lstStyle/>
        <a:p>
          <a:r>
            <a:rPr lang="kk-KZ" sz="1600" dirty="0" smtClean="0">
              <a:latin typeface="Academy.kz" panose="02000503000000020003" pitchFamily="2" charset="0"/>
              <a:cs typeface="Times New Roman" panose="02020603050405020304" pitchFamily="18" charset="0"/>
            </a:rPr>
            <a:t>Санитарлық-гигиеналық норманы сақтау</a:t>
          </a:r>
          <a:endParaRPr lang="ru-RU" sz="1600" dirty="0">
            <a:latin typeface="Academy.kz" panose="02000503000000020003" pitchFamily="2" charset="0"/>
            <a:cs typeface="Times New Roman" panose="02020603050405020304" pitchFamily="18" charset="0"/>
          </a:endParaRPr>
        </a:p>
      </dgm:t>
    </dgm:pt>
    <dgm:pt modelId="{8F55791F-AD3D-4891-9496-2AA9AFD47ECA}" type="parTrans" cxnId="{B179706C-990F-49AF-B832-648287E4F0D6}">
      <dgm:prSet/>
      <dgm:spPr/>
      <dgm:t>
        <a:bodyPr/>
        <a:lstStyle/>
        <a:p>
          <a:endParaRPr lang="ru-RU"/>
        </a:p>
      </dgm:t>
    </dgm:pt>
    <dgm:pt modelId="{9699C4A2-0CCA-4C5E-965F-A067F6714B20}" type="sibTrans" cxnId="{B179706C-990F-49AF-B832-648287E4F0D6}">
      <dgm:prSet/>
      <dgm:spPr/>
      <dgm:t>
        <a:bodyPr/>
        <a:lstStyle/>
        <a:p>
          <a:endParaRPr lang="ru-RU">
            <a:latin typeface="Academy.kz" panose="02000503000000020003" pitchFamily="2" charset="0"/>
          </a:endParaRPr>
        </a:p>
      </dgm:t>
    </dgm:pt>
    <dgm:pt modelId="{A98ABF87-B8D0-4DC0-A89A-E26EF4F537DF}">
      <dgm:prSet phldrT="[Текст]" custT="1"/>
      <dgm:spPr/>
      <dgm:t>
        <a:bodyPr/>
        <a:lstStyle/>
        <a:p>
          <a:r>
            <a:rPr lang="kk-KZ" sz="1600" dirty="0" smtClean="0">
              <a:latin typeface="Academy.kz" panose="02000503000000020003" pitchFamily="2" charset="0"/>
              <a:cs typeface="Times New Roman" panose="02020603050405020304" pitchFamily="18" charset="0"/>
            </a:rPr>
            <a:t>Тамақтану мөлшерін сақтау</a:t>
          </a:r>
          <a:endParaRPr lang="ru-RU" sz="1600" dirty="0">
            <a:latin typeface="Academy.kz" panose="02000503000000020003" pitchFamily="2" charset="0"/>
            <a:cs typeface="Times New Roman" panose="02020603050405020304" pitchFamily="18" charset="0"/>
          </a:endParaRPr>
        </a:p>
      </dgm:t>
    </dgm:pt>
    <dgm:pt modelId="{EE521380-6EB0-4272-AFF1-6ACF8CD4FA3E}" type="parTrans" cxnId="{F5B373A3-EBC8-49BD-A2EA-0094D288DD3A}">
      <dgm:prSet/>
      <dgm:spPr/>
      <dgm:t>
        <a:bodyPr/>
        <a:lstStyle/>
        <a:p>
          <a:endParaRPr lang="ru-RU"/>
        </a:p>
      </dgm:t>
    </dgm:pt>
    <dgm:pt modelId="{76972060-651E-421D-B3A2-8028588EF3F3}" type="sibTrans" cxnId="{F5B373A3-EBC8-49BD-A2EA-0094D288DD3A}">
      <dgm:prSet/>
      <dgm:spPr/>
      <dgm:t>
        <a:bodyPr/>
        <a:lstStyle/>
        <a:p>
          <a:endParaRPr lang="ru-RU">
            <a:latin typeface="Academy.kz" panose="02000503000000020003" pitchFamily="2" charset="0"/>
          </a:endParaRPr>
        </a:p>
      </dgm:t>
    </dgm:pt>
    <dgm:pt modelId="{045C5A10-2061-4DB6-8C91-E2FC63D791C1}">
      <dgm:prSet phldrT="[Текст]" custT="1"/>
      <dgm:spPr/>
      <dgm:t>
        <a:bodyPr/>
        <a:lstStyle/>
        <a:p>
          <a:r>
            <a:rPr lang="kk-KZ" sz="1800" dirty="0" smtClean="0">
              <a:latin typeface="Academy.kz" panose="02000503000000020003" pitchFamily="2" charset="0"/>
              <a:cs typeface="Times New Roman" panose="02020603050405020304" pitchFamily="18" charset="0"/>
            </a:rPr>
            <a:t>Қосымша заттар</a:t>
          </a:r>
          <a:endParaRPr lang="ru-RU" sz="1800" dirty="0">
            <a:latin typeface="Academy.kz" panose="02000503000000020003" pitchFamily="2" charset="0"/>
            <a:cs typeface="Times New Roman" panose="02020603050405020304" pitchFamily="18" charset="0"/>
          </a:endParaRPr>
        </a:p>
      </dgm:t>
    </dgm:pt>
    <dgm:pt modelId="{9AC69524-E7B5-47A8-A2FD-ABA1B369B596}" type="parTrans" cxnId="{35823236-E90E-4937-B7BA-354627BF8FF9}">
      <dgm:prSet/>
      <dgm:spPr/>
      <dgm:t>
        <a:bodyPr/>
        <a:lstStyle/>
        <a:p>
          <a:endParaRPr lang="ru-RU"/>
        </a:p>
      </dgm:t>
    </dgm:pt>
    <dgm:pt modelId="{1AFC259E-A7DE-472E-BF16-A87443668B0C}" type="sibTrans" cxnId="{35823236-E90E-4937-B7BA-354627BF8FF9}">
      <dgm:prSet/>
      <dgm:spPr/>
      <dgm:t>
        <a:bodyPr/>
        <a:lstStyle/>
        <a:p>
          <a:endParaRPr lang="ru-RU">
            <a:latin typeface="Academy.kz" panose="02000503000000020003" pitchFamily="2" charset="0"/>
          </a:endParaRPr>
        </a:p>
      </dgm:t>
    </dgm:pt>
    <dgm:pt modelId="{38FEDD0A-CABF-43FD-9D45-DF9FE4B4D50E}">
      <dgm:prSet phldrT="[Текст]" custT="1"/>
      <dgm:spPr/>
      <dgm:t>
        <a:bodyPr/>
        <a:lstStyle/>
        <a:p>
          <a:r>
            <a:rPr lang="kk-KZ" sz="1800" dirty="0" smtClean="0">
              <a:latin typeface="Academy.kz" panose="02000503000000020003" pitchFamily="2" charset="0"/>
              <a:cs typeface="Times New Roman" panose="02020603050405020304" pitchFamily="18" charset="0"/>
            </a:rPr>
            <a:t>Негізгі қоректік заттар</a:t>
          </a:r>
          <a:endParaRPr lang="ru-RU" sz="1800" dirty="0">
            <a:latin typeface="Academy.kz" panose="02000503000000020003" pitchFamily="2" charset="0"/>
            <a:cs typeface="Times New Roman" panose="02020603050405020304" pitchFamily="18" charset="0"/>
          </a:endParaRPr>
        </a:p>
      </dgm:t>
    </dgm:pt>
    <dgm:pt modelId="{8AAE87A0-8856-4714-B3FF-5918795423B1}" type="parTrans" cxnId="{DBFC3306-5E21-4AB0-9F7A-A4255771B8CD}">
      <dgm:prSet/>
      <dgm:spPr/>
      <dgm:t>
        <a:bodyPr/>
        <a:lstStyle/>
        <a:p>
          <a:endParaRPr lang="ru-RU"/>
        </a:p>
      </dgm:t>
    </dgm:pt>
    <dgm:pt modelId="{EAA9D2E9-5FE5-41F3-99FA-A272871414CB}" type="sibTrans" cxnId="{DBFC3306-5E21-4AB0-9F7A-A4255771B8CD}">
      <dgm:prSet/>
      <dgm:spPr/>
      <dgm:t>
        <a:bodyPr/>
        <a:lstStyle/>
        <a:p>
          <a:endParaRPr lang="ru-RU">
            <a:latin typeface="Academy.kz" panose="02000503000000020003" pitchFamily="2" charset="0"/>
          </a:endParaRPr>
        </a:p>
      </dgm:t>
    </dgm:pt>
    <dgm:pt modelId="{03B330F6-E40C-451D-9CDF-E4A463E9E290}" type="pres">
      <dgm:prSet presAssocID="{16DE7DC3-A38E-4C3B-979F-D0AB7AC25F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08DDCF-9DF3-4EC2-BBDA-1103C2E03B76}" type="pres">
      <dgm:prSet presAssocID="{6A2D3036-7A8E-40A8-BA2D-4E9A3D694F7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29648-93B3-401F-BAAC-1F1996313C61}" type="pres">
      <dgm:prSet presAssocID="{6A2D3036-7A8E-40A8-BA2D-4E9A3D694F79}" presName="spNode" presStyleCnt="0"/>
      <dgm:spPr/>
      <dgm:t>
        <a:bodyPr/>
        <a:lstStyle/>
        <a:p>
          <a:endParaRPr lang="ru-RU"/>
        </a:p>
      </dgm:t>
    </dgm:pt>
    <dgm:pt modelId="{6E61152C-56B3-43A0-BAA6-A19825628C81}" type="pres">
      <dgm:prSet presAssocID="{73F847C3-96B1-463F-9794-81A8ADB8975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6AB3333-61A0-4901-9EF3-276F019600BB}" type="pres">
      <dgm:prSet presAssocID="{AE51EC71-9868-4C85-9025-5FC53996DC97}" presName="node" presStyleLbl="node1" presStyleIdx="1" presStyleCnt="5" custScaleX="116954" custScaleY="149087" custRadScaleRad="101008" custRadScaleInc="6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09031-2575-4560-A57B-B303C33210E2}" type="pres">
      <dgm:prSet presAssocID="{AE51EC71-9868-4C85-9025-5FC53996DC97}" presName="spNode" presStyleCnt="0"/>
      <dgm:spPr/>
      <dgm:t>
        <a:bodyPr/>
        <a:lstStyle/>
        <a:p>
          <a:endParaRPr lang="ru-RU"/>
        </a:p>
      </dgm:t>
    </dgm:pt>
    <dgm:pt modelId="{B749FCF5-2657-4F03-8D86-BA0D582B5057}" type="pres">
      <dgm:prSet presAssocID="{9699C4A2-0CCA-4C5E-965F-A067F6714B2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22BED30-0EC0-426A-9084-1E02F1FFAE6A}" type="pres">
      <dgm:prSet presAssocID="{A98ABF87-B8D0-4DC0-A89A-E26EF4F537DF}" presName="node" presStyleLbl="node1" presStyleIdx="2" presStyleCnt="5" custRadScaleRad="97681" custRadScaleInc="3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BCD01-4DE9-4EED-A127-783D579CD0F3}" type="pres">
      <dgm:prSet presAssocID="{A98ABF87-B8D0-4DC0-A89A-E26EF4F537DF}" presName="spNode" presStyleCnt="0"/>
      <dgm:spPr/>
      <dgm:t>
        <a:bodyPr/>
        <a:lstStyle/>
        <a:p>
          <a:endParaRPr lang="ru-RU"/>
        </a:p>
      </dgm:t>
    </dgm:pt>
    <dgm:pt modelId="{6C573937-D3A4-4A1A-8987-6265C54F15B2}" type="pres">
      <dgm:prSet presAssocID="{76972060-651E-421D-B3A2-8028588EF3F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4BE552E-AEF7-48B1-85FB-6370E0B82A90}" type="pres">
      <dgm:prSet presAssocID="{045C5A10-2061-4DB6-8C91-E2FC63D791C1}" presName="node" presStyleLbl="node1" presStyleIdx="3" presStyleCnt="5" custRadScaleRad="97631" custRadScaleInc="-4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90509-6269-4CC3-921E-17CD58AB351D}" type="pres">
      <dgm:prSet presAssocID="{045C5A10-2061-4DB6-8C91-E2FC63D791C1}" presName="spNode" presStyleCnt="0"/>
      <dgm:spPr/>
      <dgm:t>
        <a:bodyPr/>
        <a:lstStyle/>
        <a:p>
          <a:endParaRPr lang="ru-RU"/>
        </a:p>
      </dgm:t>
    </dgm:pt>
    <dgm:pt modelId="{42D28546-926A-4130-AA6D-450A5159FBCC}" type="pres">
      <dgm:prSet presAssocID="{1AFC259E-A7DE-472E-BF16-A87443668B0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DB8C1CE-3A1F-47F1-AD1C-6296FBE3CC3E}" type="pres">
      <dgm:prSet presAssocID="{38FEDD0A-CABF-43FD-9D45-DF9FE4B4D50E}" presName="node" presStyleLbl="node1" presStyleIdx="4" presStyleCnt="5" custScaleX="113642" custScaleY="147399" custRadScaleRad="98725" custRadScaleInc="4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2E3B6-6302-4FAB-B1A6-CEEA1128A8AD}" type="pres">
      <dgm:prSet presAssocID="{38FEDD0A-CABF-43FD-9D45-DF9FE4B4D50E}" presName="spNode" presStyleCnt="0"/>
      <dgm:spPr/>
      <dgm:t>
        <a:bodyPr/>
        <a:lstStyle/>
        <a:p>
          <a:endParaRPr lang="ru-RU"/>
        </a:p>
      </dgm:t>
    </dgm:pt>
    <dgm:pt modelId="{41D95579-5C0B-410E-AEA8-0B6F16E7DA4C}" type="pres">
      <dgm:prSet presAssocID="{EAA9D2E9-5FE5-41F3-99FA-A272871414C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9E5C10D-2647-4C63-B31F-A4BB5421A41F}" type="presOf" srcId="{AE51EC71-9868-4C85-9025-5FC53996DC97}" destId="{66AB3333-61A0-4901-9EF3-276F019600BB}" srcOrd="0" destOrd="0" presId="urn:microsoft.com/office/officeart/2005/8/layout/cycle6"/>
    <dgm:cxn modelId="{5E6BEDF4-89D1-452A-9A34-37C87343CF8D}" srcId="{16DE7DC3-A38E-4C3B-979F-D0AB7AC25F35}" destId="{6A2D3036-7A8E-40A8-BA2D-4E9A3D694F79}" srcOrd="0" destOrd="0" parTransId="{D970DF3A-6321-4323-AC70-1ACFD5C64723}" sibTransId="{73F847C3-96B1-463F-9794-81A8ADB89751}"/>
    <dgm:cxn modelId="{2C3EC1EE-88F6-4ED9-9D30-816E19E5728F}" type="presOf" srcId="{16DE7DC3-A38E-4C3B-979F-D0AB7AC25F35}" destId="{03B330F6-E40C-451D-9CDF-E4A463E9E290}" srcOrd="0" destOrd="0" presId="urn:microsoft.com/office/officeart/2005/8/layout/cycle6"/>
    <dgm:cxn modelId="{35823236-E90E-4937-B7BA-354627BF8FF9}" srcId="{16DE7DC3-A38E-4C3B-979F-D0AB7AC25F35}" destId="{045C5A10-2061-4DB6-8C91-E2FC63D791C1}" srcOrd="3" destOrd="0" parTransId="{9AC69524-E7B5-47A8-A2FD-ABA1B369B596}" sibTransId="{1AFC259E-A7DE-472E-BF16-A87443668B0C}"/>
    <dgm:cxn modelId="{CC42C157-A78F-4C2A-82A0-C28B52489A70}" type="presOf" srcId="{6A2D3036-7A8E-40A8-BA2D-4E9A3D694F79}" destId="{0D08DDCF-9DF3-4EC2-BBDA-1103C2E03B76}" srcOrd="0" destOrd="0" presId="urn:microsoft.com/office/officeart/2005/8/layout/cycle6"/>
    <dgm:cxn modelId="{81B2BB66-3C99-4913-B615-ECB7245835D7}" type="presOf" srcId="{76972060-651E-421D-B3A2-8028588EF3F3}" destId="{6C573937-D3A4-4A1A-8987-6265C54F15B2}" srcOrd="0" destOrd="0" presId="urn:microsoft.com/office/officeart/2005/8/layout/cycle6"/>
    <dgm:cxn modelId="{689EFA1D-D773-4606-AE89-34E39E649D38}" type="presOf" srcId="{38FEDD0A-CABF-43FD-9D45-DF9FE4B4D50E}" destId="{7DB8C1CE-3A1F-47F1-AD1C-6296FBE3CC3E}" srcOrd="0" destOrd="0" presId="urn:microsoft.com/office/officeart/2005/8/layout/cycle6"/>
    <dgm:cxn modelId="{02D1538A-EC66-455D-BD23-90ACD233D87A}" type="presOf" srcId="{A98ABF87-B8D0-4DC0-A89A-E26EF4F537DF}" destId="{A22BED30-0EC0-426A-9084-1E02F1FFAE6A}" srcOrd="0" destOrd="0" presId="urn:microsoft.com/office/officeart/2005/8/layout/cycle6"/>
    <dgm:cxn modelId="{DBFC3306-5E21-4AB0-9F7A-A4255771B8CD}" srcId="{16DE7DC3-A38E-4C3B-979F-D0AB7AC25F35}" destId="{38FEDD0A-CABF-43FD-9D45-DF9FE4B4D50E}" srcOrd="4" destOrd="0" parTransId="{8AAE87A0-8856-4714-B3FF-5918795423B1}" sibTransId="{EAA9D2E9-5FE5-41F3-99FA-A272871414CB}"/>
    <dgm:cxn modelId="{F5B373A3-EBC8-49BD-A2EA-0094D288DD3A}" srcId="{16DE7DC3-A38E-4C3B-979F-D0AB7AC25F35}" destId="{A98ABF87-B8D0-4DC0-A89A-E26EF4F537DF}" srcOrd="2" destOrd="0" parTransId="{EE521380-6EB0-4272-AFF1-6ACF8CD4FA3E}" sibTransId="{76972060-651E-421D-B3A2-8028588EF3F3}"/>
    <dgm:cxn modelId="{2076317C-6B9F-45D2-8CCE-5FBC75942E59}" type="presOf" srcId="{045C5A10-2061-4DB6-8C91-E2FC63D791C1}" destId="{C4BE552E-AEF7-48B1-85FB-6370E0B82A90}" srcOrd="0" destOrd="0" presId="urn:microsoft.com/office/officeart/2005/8/layout/cycle6"/>
    <dgm:cxn modelId="{B179706C-990F-49AF-B832-648287E4F0D6}" srcId="{16DE7DC3-A38E-4C3B-979F-D0AB7AC25F35}" destId="{AE51EC71-9868-4C85-9025-5FC53996DC97}" srcOrd="1" destOrd="0" parTransId="{8F55791F-AD3D-4891-9496-2AA9AFD47ECA}" sibTransId="{9699C4A2-0CCA-4C5E-965F-A067F6714B20}"/>
    <dgm:cxn modelId="{DC15197E-25DC-473D-BDDE-17668D918BC1}" type="presOf" srcId="{1AFC259E-A7DE-472E-BF16-A87443668B0C}" destId="{42D28546-926A-4130-AA6D-450A5159FBCC}" srcOrd="0" destOrd="0" presId="urn:microsoft.com/office/officeart/2005/8/layout/cycle6"/>
    <dgm:cxn modelId="{F2C9D7DD-0850-40A6-9510-8994C34F583A}" type="presOf" srcId="{73F847C3-96B1-463F-9794-81A8ADB89751}" destId="{6E61152C-56B3-43A0-BAA6-A19825628C81}" srcOrd="0" destOrd="0" presId="urn:microsoft.com/office/officeart/2005/8/layout/cycle6"/>
    <dgm:cxn modelId="{F3905341-CF92-43D7-8FF1-B2CB9BC20DE8}" type="presOf" srcId="{9699C4A2-0CCA-4C5E-965F-A067F6714B20}" destId="{B749FCF5-2657-4F03-8D86-BA0D582B5057}" srcOrd="0" destOrd="0" presId="urn:microsoft.com/office/officeart/2005/8/layout/cycle6"/>
    <dgm:cxn modelId="{C2ED1DB6-3181-4E08-B969-FF7760B120EC}" type="presOf" srcId="{EAA9D2E9-5FE5-41F3-99FA-A272871414CB}" destId="{41D95579-5C0B-410E-AEA8-0B6F16E7DA4C}" srcOrd="0" destOrd="0" presId="urn:microsoft.com/office/officeart/2005/8/layout/cycle6"/>
    <dgm:cxn modelId="{8EA343A1-9171-4A85-9A64-A69854E00903}" type="presParOf" srcId="{03B330F6-E40C-451D-9CDF-E4A463E9E290}" destId="{0D08DDCF-9DF3-4EC2-BBDA-1103C2E03B76}" srcOrd="0" destOrd="0" presId="urn:microsoft.com/office/officeart/2005/8/layout/cycle6"/>
    <dgm:cxn modelId="{5BBD3877-FAB6-46A4-A6BF-8D9AC93EF767}" type="presParOf" srcId="{03B330F6-E40C-451D-9CDF-E4A463E9E290}" destId="{14529648-93B3-401F-BAAC-1F1996313C61}" srcOrd="1" destOrd="0" presId="urn:microsoft.com/office/officeart/2005/8/layout/cycle6"/>
    <dgm:cxn modelId="{AB91DAAB-61EE-4A71-945A-709E4C73185B}" type="presParOf" srcId="{03B330F6-E40C-451D-9CDF-E4A463E9E290}" destId="{6E61152C-56B3-43A0-BAA6-A19825628C81}" srcOrd="2" destOrd="0" presId="urn:microsoft.com/office/officeart/2005/8/layout/cycle6"/>
    <dgm:cxn modelId="{29F215C3-915F-444D-AD49-8817F6EC768D}" type="presParOf" srcId="{03B330F6-E40C-451D-9CDF-E4A463E9E290}" destId="{66AB3333-61A0-4901-9EF3-276F019600BB}" srcOrd="3" destOrd="0" presId="urn:microsoft.com/office/officeart/2005/8/layout/cycle6"/>
    <dgm:cxn modelId="{E89E6C41-9D47-4FDD-9543-7F358BB0AFB6}" type="presParOf" srcId="{03B330F6-E40C-451D-9CDF-E4A463E9E290}" destId="{39509031-2575-4560-A57B-B303C33210E2}" srcOrd="4" destOrd="0" presId="urn:microsoft.com/office/officeart/2005/8/layout/cycle6"/>
    <dgm:cxn modelId="{66B7AD3C-1BB2-4B56-93D7-70C6815C32AC}" type="presParOf" srcId="{03B330F6-E40C-451D-9CDF-E4A463E9E290}" destId="{B749FCF5-2657-4F03-8D86-BA0D582B5057}" srcOrd="5" destOrd="0" presId="urn:microsoft.com/office/officeart/2005/8/layout/cycle6"/>
    <dgm:cxn modelId="{79F61C29-EA26-49B1-84FF-EE0ECD234522}" type="presParOf" srcId="{03B330F6-E40C-451D-9CDF-E4A463E9E290}" destId="{A22BED30-0EC0-426A-9084-1E02F1FFAE6A}" srcOrd="6" destOrd="0" presId="urn:microsoft.com/office/officeart/2005/8/layout/cycle6"/>
    <dgm:cxn modelId="{A40648AF-A9B5-4954-B73C-1AB2D163D44B}" type="presParOf" srcId="{03B330F6-E40C-451D-9CDF-E4A463E9E290}" destId="{537BCD01-4DE9-4EED-A127-783D579CD0F3}" srcOrd="7" destOrd="0" presId="urn:microsoft.com/office/officeart/2005/8/layout/cycle6"/>
    <dgm:cxn modelId="{7D2587D5-2EBF-4953-B3CA-7E8420F16F0A}" type="presParOf" srcId="{03B330F6-E40C-451D-9CDF-E4A463E9E290}" destId="{6C573937-D3A4-4A1A-8987-6265C54F15B2}" srcOrd="8" destOrd="0" presId="urn:microsoft.com/office/officeart/2005/8/layout/cycle6"/>
    <dgm:cxn modelId="{D8900F93-F22D-484C-8C1D-9057CD37352E}" type="presParOf" srcId="{03B330F6-E40C-451D-9CDF-E4A463E9E290}" destId="{C4BE552E-AEF7-48B1-85FB-6370E0B82A90}" srcOrd="9" destOrd="0" presId="urn:microsoft.com/office/officeart/2005/8/layout/cycle6"/>
    <dgm:cxn modelId="{3773A013-D000-4B90-94DE-7CF36DBF5912}" type="presParOf" srcId="{03B330F6-E40C-451D-9CDF-E4A463E9E290}" destId="{37990509-6269-4CC3-921E-17CD58AB351D}" srcOrd="10" destOrd="0" presId="urn:microsoft.com/office/officeart/2005/8/layout/cycle6"/>
    <dgm:cxn modelId="{83F4E1FF-085E-4B4E-A1EF-50460C1A9D18}" type="presParOf" srcId="{03B330F6-E40C-451D-9CDF-E4A463E9E290}" destId="{42D28546-926A-4130-AA6D-450A5159FBCC}" srcOrd="11" destOrd="0" presId="urn:microsoft.com/office/officeart/2005/8/layout/cycle6"/>
    <dgm:cxn modelId="{9B57A045-3580-4B17-928C-5E7BC17DB3BB}" type="presParOf" srcId="{03B330F6-E40C-451D-9CDF-E4A463E9E290}" destId="{7DB8C1CE-3A1F-47F1-AD1C-6296FBE3CC3E}" srcOrd="12" destOrd="0" presId="urn:microsoft.com/office/officeart/2005/8/layout/cycle6"/>
    <dgm:cxn modelId="{1798ECF4-8AD5-43EF-AEF0-B669322B1D1C}" type="presParOf" srcId="{03B330F6-E40C-451D-9CDF-E4A463E9E290}" destId="{B552E3B6-6302-4FAB-B1A6-CEEA1128A8AD}" srcOrd="13" destOrd="0" presId="urn:microsoft.com/office/officeart/2005/8/layout/cycle6"/>
    <dgm:cxn modelId="{52E45F6A-14A2-4260-B0A1-60F2DAE71317}" type="presParOf" srcId="{03B330F6-E40C-451D-9CDF-E4A463E9E290}" destId="{41D95579-5C0B-410E-AEA8-0B6F16E7DA4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8DDCF-9DF3-4EC2-BBDA-1103C2E03B76}">
      <dsp:nvSpPr>
        <dsp:cNvPr id="0" name=""/>
        <dsp:cNvSpPr/>
      </dsp:nvSpPr>
      <dsp:spPr>
        <a:xfrm>
          <a:off x="2996172" y="1064"/>
          <a:ext cx="1451223" cy="9432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Academy.kz" panose="02000503000000020003" pitchFamily="2" charset="0"/>
              <a:cs typeface="Times New Roman" panose="02020603050405020304" pitchFamily="18" charset="0"/>
            </a:rPr>
            <a:t>Тамақ нәрлілігі</a:t>
          </a:r>
          <a:endParaRPr lang="ru-RU" sz="1800" kern="1200" dirty="0">
            <a:latin typeface="Academy.kz" panose="02000503000000020003" pitchFamily="2" charset="0"/>
            <a:cs typeface="Times New Roman" panose="02020603050405020304" pitchFamily="18" charset="0"/>
          </a:endParaRPr>
        </a:p>
      </dsp:txBody>
      <dsp:txXfrm>
        <a:off x="3042220" y="47112"/>
        <a:ext cx="1359127" cy="851198"/>
      </dsp:txXfrm>
    </dsp:sp>
    <dsp:sp modelId="{6E61152C-56B3-43A0-BAA6-A19825628C81}">
      <dsp:nvSpPr>
        <dsp:cNvPr id="0" name=""/>
        <dsp:cNvSpPr/>
      </dsp:nvSpPr>
      <dsp:spPr>
        <a:xfrm>
          <a:off x="1875249" y="488580"/>
          <a:ext cx="3771676" cy="3771676"/>
        </a:xfrm>
        <a:custGeom>
          <a:avLst/>
          <a:gdLst/>
          <a:ahLst/>
          <a:cxnLst/>
          <a:rect l="0" t="0" r="0" b="0"/>
          <a:pathLst>
            <a:path>
              <a:moveTo>
                <a:pt x="2580254" y="132506"/>
              </a:moveTo>
              <a:arcTo wR="1885838" hR="1885838" stAng="17496379" swAng="157118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B3333-61A0-4901-9EF3-276F019600BB}">
      <dsp:nvSpPr>
        <dsp:cNvPr id="0" name=""/>
        <dsp:cNvSpPr/>
      </dsp:nvSpPr>
      <dsp:spPr>
        <a:xfrm>
          <a:off x="4699430" y="1113950"/>
          <a:ext cx="1697263" cy="1406330"/>
        </a:xfrm>
        <a:prstGeom prst="roundRect">
          <a:avLst/>
        </a:prstGeom>
        <a:gradFill rotWithShape="0">
          <a:gsLst>
            <a:gs pos="0">
              <a:schemeClr val="accent4">
                <a:hueOff val="-2986867"/>
                <a:satOff val="-3621"/>
                <a:lumOff val="-6372"/>
                <a:alphaOff val="0"/>
                <a:shade val="51000"/>
                <a:satMod val="130000"/>
              </a:schemeClr>
            </a:gs>
            <a:gs pos="80000">
              <a:schemeClr val="accent4">
                <a:hueOff val="-2986867"/>
                <a:satOff val="-3621"/>
                <a:lumOff val="-6372"/>
                <a:alphaOff val="0"/>
                <a:shade val="93000"/>
                <a:satMod val="130000"/>
              </a:schemeClr>
            </a:gs>
            <a:gs pos="100000">
              <a:schemeClr val="accent4">
                <a:hueOff val="-2986867"/>
                <a:satOff val="-3621"/>
                <a:lumOff val="-63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Academy.kz" panose="02000503000000020003" pitchFamily="2" charset="0"/>
              <a:cs typeface="Times New Roman" panose="02020603050405020304" pitchFamily="18" charset="0"/>
            </a:rPr>
            <a:t>Санитарлық-гигиеналық норманы сақтау</a:t>
          </a:r>
          <a:endParaRPr lang="ru-RU" sz="1600" kern="1200" dirty="0">
            <a:latin typeface="Academy.kz" panose="02000503000000020003" pitchFamily="2" charset="0"/>
            <a:cs typeface="Times New Roman" panose="02020603050405020304" pitchFamily="18" charset="0"/>
          </a:endParaRPr>
        </a:p>
      </dsp:txBody>
      <dsp:txXfrm>
        <a:off x="4768081" y="1182601"/>
        <a:ext cx="1559961" cy="1269028"/>
      </dsp:txXfrm>
    </dsp:sp>
    <dsp:sp modelId="{B749FCF5-2657-4F03-8D86-BA0D582B5057}">
      <dsp:nvSpPr>
        <dsp:cNvPr id="0" name=""/>
        <dsp:cNvSpPr/>
      </dsp:nvSpPr>
      <dsp:spPr>
        <a:xfrm>
          <a:off x="1869251" y="352632"/>
          <a:ext cx="3771676" cy="3771676"/>
        </a:xfrm>
        <a:custGeom>
          <a:avLst/>
          <a:gdLst/>
          <a:ahLst/>
          <a:cxnLst/>
          <a:rect l="0" t="0" r="0" b="0"/>
          <a:pathLst>
            <a:path>
              <a:moveTo>
                <a:pt x="3749055" y="2177056"/>
              </a:moveTo>
              <a:arcTo wR="1885838" hR="1885838" stAng="533003" swAng="1719494"/>
            </a:path>
          </a:pathLst>
        </a:custGeom>
        <a:noFill/>
        <a:ln w="9525" cap="flat" cmpd="sng" algn="ctr">
          <a:solidFill>
            <a:schemeClr val="accent4">
              <a:hueOff val="-2986867"/>
              <a:satOff val="-3621"/>
              <a:lumOff val="-63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BED30-0EC0-426A-9084-1E02F1FFAE6A}">
      <dsp:nvSpPr>
        <dsp:cNvPr id="0" name=""/>
        <dsp:cNvSpPr/>
      </dsp:nvSpPr>
      <dsp:spPr>
        <a:xfrm>
          <a:off x="4053832" y="3395116"/>
          <a:ext cx="1451223" cy="943294"/>
        </a:xfrm>
        <a:prstGeom prst="roundRect">
          <a:avLst/>
        </a:prstGeom>
        <a:gradFill rotWithShape="0">
          <a:gsLst>
            <a:gs pos="0">
              <a:schemeClr val="accent4">
                <a:hueOff val="-5973734"/>
                <a:satOff val="-7243"/>
                <a:lumOff val="-12745"/>
                <a:alphaOff val="0"/>
                <a:shade val="51000"/>
                <a:satMod val="130000"/>
              </a:schemeClr>
            </a:gs>
            <a:gs pos="80000">
              <a:schemeClr val="accent4">
                <a:hueOff val="-5973734"/>
                <a:satOff val="-7243"/>
                <a:lumOff val="-12745"/>
                <a:alphaOff val="0"/>
                <a:shade val="93000"/>
                <a:satMod val="130000"/>
              </a:schemeClr>
            </a:gs>
            <a:gs pos="100000">
              <a:schemeClr val="accent4">
                <a:hueOff val="-5973734"/>
                <a:satOff val="-7243"/>
                <a:lumOff val="-1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Academy.kz" panose="02000503000000020003" pitchFamily="2" charset="0"/>
              <a:cs typeface="Times New Roman" panose="02020603050405020304" pitchFamily="18" charset="0"/>
            </a:rPr>
            <a:t>Тамақтану мөлшерін сақтау</a:t>
          </a:r>
          <a:endParaRPr lang="ru-RU" sz="1600" kern="1200" dirty="0">
            <a:latin typeface="Academy.kz" panose="02000503000000020003" pitchFamily="2" charset="0"/>
            <a:cs typeface="Times New Roman" panose="02020603050405020304" pitchFamily="18" charset="0"/>
          </a:endParaRPr>
        </a:p>
      </dsp:txBody>
      <dsp:txXfrm>
        <a:off x="4099880" y="3441164"/>
        <a:ext cx="1359127" cy="851198"/>
      </dsp:txXfrm>
    </dsp:sp>
    <dsp:sp modelId="{6C573937-D3A4-4A1A-8987-6265C54F15B2}">
      <dsp:nvSpPr>
        <dsp:cNvPr id="0" name=""/>
        <dsp:cNvSpPr/>
      </dsp:nvSpPr>
      <dsp:spPr>
        <a:xfrm>
          <a:off x="1838611" y="427793"/>
          <a:ext cx="3771676" cy="3771676"/>
        </a:xfrm>
        <a:custGeom>
          <a:avLst/>
          <a:gdLst/>
          <a:ahLst/>
          <a:cxnLst/>
          <a:rect l="0" t="0" r="0" b="0"/>
          <a:pathLst>
            <a:path>
              <a:moveTo>
                <a:pt x="2208696" y="3743833"/>
              </a:moveTo>
              <a:arcTo wR="1885838" hR="1885838" stAng="4808540" swAng="1189780"/>
            </a:path>
          </a:pathLst>
        </a:custGeom>
        <a:noFill/>
        <a:ln w="9525" cap="flat" cmpd="sng" algn="ctr">
          <a:solidFill>
            <a:schemeClr val="accent4">
              <a:hueOff val="-5973734"/>
              <a:satOff val="-7243"/>
              <a:lumOff val="-1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E552E-AEF7-48B1-85FB-6370E0B82A90}">
      <dsp:nvSpPr>
        <dsp:cNvPr id="0" name=""/>
        <dsp:cNvSpPr/>
      </dsp:nvSpPr>
      <dsp:spPr>
        <a:xfrm>
          <a:off x="1940139" y="3395105"/>
          <a:ext cx="1451223" cy="943294"/>
        </a:xfrm>
        <a:prstGeom prst="roundRect">
          <a:avLst/>
        </a:prstGeom>
        <a:gradFill rotWithShape="0">
          <a:gsLst>
            <a:gs pos="0">
              <a:schemeClr val="accent4">
                <a:hueOff val="-8960601"/>
                <a:satOff val="-10864"/>
                <a:lumOff val="-19117"/>
                <a:alphaOff val="0"/>
                <a:shade val="51000"/>
                <a:satMod val="130000"/>
              </a:schemeClr>
            </a:gs>
            <a:gs pos="80000">
              <a:schemeClr val="accent4">
                <a:hueOff val="-8960601"/>
                <a:satOff val="-10864"/>
                <a:lumOff val="-19117"/>
                <a:alphaOff val="0"/>
                <a:shade val="93000"/>
                <a:satMod val="130000"/>
              </a:schemeClr>
            </a:gs>
            <a:gs pos="100000">
              <a:schemeClr val="accent4">
                <a:hueOff val="-8960601"/>
                <a:satOff val="-10864"/>
                <a:lumOff val="-191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Academy.kz" panose="02000503000000020003" pitchFamily="2" charset="0"/>
              <a:cs typeface="Times New Roman" panose="02020603050405020304" pitchFamily="18" charset="0"/>
            </a:rPr>
            <a:t>Қосымша заттар</a:t>
          </a:r>
          <a:endParaRPr lang="ru-RU" sz="1800" kern="1200" dirty="0">
            <a:latin typeface="Academy.kz" panose="02000503000000020003" pitchFamily="2" charset="0"/>
            <a:cs typeface="Times New Roman" panose="02020603050405020304" pitchFamily="18" charset="0"/>
          </a:endParaRPr>
        </a:p>
      </dsp:txBody>
      <dsp:txXfrm>
        <a:off x="1986187" y="3441153"/>
        <a:ext cx="1359127" cy="851198"/>
      </dsp:txXfrm>
    </dsp:sp>
    <dsp:sp modelId="{42D28546-926A-4130-AA6D-450A5159FBCC}">
      <dsp:nvSpPr>
        <dsp:cNvPr id="0" name=""/>
        <dsp:cNvSpPr/>
      </dsp:nvSpPr>
      <dsp:spPr>
        <a:xfrm>
          <a:off x="1857124" y="424809"/>
          <a:ext cx="3771676" cy="3771676"/>
        </a:xfrm>
        <a:custGeom>
          <a:avLst/>
          <a:gdLst/>
          <a:ahLst/>
          <a:cxnLst/>
          <a:rect l="0" t="0" r="0" b="0"/>
          <a:pathLst>
            <a:path>
              <a:moveTo>
                <a:pt x="337244" y="2962055"/>
              </a:moveTo>
              <a:arcTo wR="1885838" hR="1885838" stAng="8712124" swAng="1818442"/>
            </a:path>
          </a:pathLst>
        </a:custGeom>
        <a:noFill/>
        <a:ln w="9525" cap="flat" cmpd="sng" algn="ctr">
          <a:solidFill>
            <a:schemeClr val="accent4">
              <a:hueOff val="-8960601"/>
              <a:satOff val="-10864"/>
              <a:lumOff val="-191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8C1CE-3A1F-47F1-AD1C-6296FBE3CC3E}">
      <dsp:nvSpPr>
        <dsp:cNvPr id="0" name=""/>
        <dsp:cNvSpPr/>
      </dsp:nvSpPr>
      <dsp:spPr>
        <a:xfrm>
          <a:off x="1136596" y="1057867"/>
          <a:ext cx="1649198" cy="1390407"/>
        </a:xfrm>
        <a:prstGeom prst="roundRect">
          <a:avLst/>
        </a:prstGeom>
        <a:gradFill rotWithShape="0">
          <a:gsLst>
            <a:gs pos="0">
              <a:schemeClr val="accent4">
                <a:hueOff val="-11947468"/>
                <a:satOff val="-14486"/>
                <a:lumOff val="-25490"/>
                <a:alphaOff val="0"/>
                <a:shade val="51000"/>
                <a:satMod val="130000"/>
              </a:schemeClr>
            </a:gs>
            <a:gs pos="80000">
              <a:schemeClr val="accent4">
                <a:hueOff val="-11947468"/>
                <a:satOff val="-14486"/>
                <a:lumOff val="-25490"/>
                <a:alphaOff val="0"/>
                <a:shade val="93000"/>
                <a:satMod val="130000"/>
              </a:schemeClr>
            </a:gs>
            <a:gs pos="100000">
              <a:schemeClr val="accent4">
                <a:hueOff val="-11947468"/>
                <a:satOff val="-14486"/>
                <a:lumOff val="-254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Academy.kz" panose="02000503000000020003" pitchFamily="2" charset="0"/>
              <a:cs typeface="Times New Roman" panose="02020603050405020304" pitchFamily="18" charset="0"/>
            </a:rPr>
            <a:t>Негізгі қоректік заттар</a:t>
          </a:r>
          <a:endParaRPr lang="ru-RU" sz="1800" kern="1200" dirty="0">
            <a:latin typeface="Academy.kz" panose="02000503000000020003" pitchFamily="2" charset="0"/>
            <a:cs typeface="Times New Roman" panose="02020603050405020304" pitchFamily="18" charset="0"/>
          </a:endParaRPr>
        </a:p>
      </dsp:txBody>
      <dsp:txXfrm>
        <a:off x="1204470" y="1125741"/>
        <a:ext cx="1513450" cy="1254659"/>
      </dsp:txXfrm>
    </dsp:sp>
    <dsp:sp modelId="{41D95579-5C0B-410E-AEA8-0B6F16E7DA4C}">
      <dsp:nvSpPr>
        <dsp:cNvPr id="0" name=""/>
        <dsp:cNvSpPr/>
      </dsp:nvSpPr>
      <dsp:spPr>
        <a:xfrm>
          <a:off x="1892378" y="448098"/>
          <a:ext cx="3771676" cy="3771676"/>
        </a:xfrm>
        <a:custGeom>
          <a:avLst/>
          <a:gdLst/>
          <a:ahLst/>
          <a:cxnLst/>
          <a:rect l="0" t="0" r="0" b="0"/>
          <a:pathLst>
            <a:path>
              <a:moveTo>
                <a:pt x="502383" y="604261"/>
              </a:moveTo>
              <a:arcTo wR="1885838" hR="1885838" stAng="13368647" swAng="1347695"/>
            </a:path>
          </a:pathLst>
        </a:custGeom>
        <a:noFill/>
        <a:ln w="9525" cap="flat" cmpd="sng" algn="ctr">
          <a:solidFill>
            <a:schemeClr val="accent4">
              <a:hueOff val="-11947468"/>
              <a:satOff val="-14486"/>
              <a:lumOff val="-254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C44-5388-4B4D-B868-2A66EC2959D9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EE92F2E7-7A3B-44B7-A489-DF97630B493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C44-5388-4B4D-B868-2A66EC2959D9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F2E7-7A3B-44B7-A489-DF97630B4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C44-5388-4B4D-B868-2A66EC2959D9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F2E7-7A3B-44B7-A489-DF97630B4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C44-5388-4B4D-B868-2A66EC2959D9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92F2E7-7A3B-44B7-A489-DF97630B493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C44-5388-4B4D-B868-2A66EC2959D9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92F2E7-7A3B-44B7-A489-DF97630B493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C44-5388-4B4D-B868-2A66EC2959D9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F2E7-7A3B-44B7-A489-DF97630B49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C44-5388-4B4D-B868-2A66EC2959D9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F2E7-7A3B-44B7-A489-DF97630B49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C44-5388-4B4D-B868-2A66EC2959D9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F2E7-7A3B-44B7-A489-DF97630B4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C44-5388-4B4D-B868-2A66EC2959D9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92F2E7-7A3B-44B7-A489-DF97630B49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CAAC44-5388-4B4D-B868-2A66EC2959D9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92F2E7-7A3B-44B7-A489-DF97630B493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C44-5388-4B4D-B868-2A66EC2959D9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F2E7-7A3B-44B7-A489-DF97630B4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E92F2E7-7A3B-44B7-A489-DF97630B493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CCAAC44-5388-4B4D-B868-2A66EC2959D9}" type="datetimeFigureOut">
              <a:rPr lang="ru-RU" smtClean="0"/>
              <a:t>10.02.2022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dimka.ru/pics/pravilno-pitats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42" y="-27384"/>
            <a:ext cx="3314700" cy="3038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44825"/>
            <a:ext cx="7772400" cy="2304255"/>
          </a:xfrm>
        </p:spPr>
        <p:txBody>
          <a:bodyPr/>
          <a:lstStyle/>
          <a:p>
            <a:pPr algn="ctr"/>
            <a:r>
              <a:rPr lang="ru-RU" sz="48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kk-KZ" sz="48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ұрыс тамақтану- сапалы білімге жол</a:t>
            </a:r>
            <a:endParaRPr lang="ru-RU" sz="480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869160"/>
            <a:ext cx="7773759" cy="949569"/>
          </a:xfrm>
        </p:spPr>
        <p:txBody>
          <a:bodyPr>
            <a:normAutofit fontScale="92500"/>
          </a:bodyPr>
          <a:lstStyle/>
          <a:p>
            <a:r>
              <a:rPr lang="kk-KZ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Дұрыс  тамақтанған адамзат баласы 150-200 жыл жасар еді</a:t>
            </a:r>
          </a:p>
          <a:p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 Дж. 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Гласс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536504" cy="720080"/>
          </a:xfrm>
        </p:spPr>
        <p:txBody>
          <a:bodyPr>
            <a:noAutofit/>
          </a:bodyPr>
          <a:lstStyle/>
          <a:p>
            <a:pPr algn="ctr"/>
            <a:r>
              <a:rPr lang="kk-KZ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Көмірсулар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68" y="1268760"/>
            <a:ext cx="4392488" cy="2590800"/>
          </a:xfrm>
        </p:spPr>
        <p:txBody>
          <a:bodyPr>
            <a:norm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Қант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Көкөністер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Жеміс-жидектер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Кондитерлік тағамдар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neosports.ru/wp-content/uploads/2014/07/CHto-takoe-pravil-noe-pitanie-menyu-na-nedelyu-kak-sostavit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212976"/>
            <a:ext cx="279523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elnicabiz.ru/images/proizvodstvo_konditerskih_izdeli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94674"/>
            <a:ext cx="3432381" cy="2574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3.bp.blogspot.com/-VXSOUPngkK8/UbsR3fp_T1I/AAAAAAAAA8M/uPlfjp1BAvA/s640/cand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02173"/>
            <a:ext cx="3816424" cy="2534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3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med-post.ru/pictures/product/big/1099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peoples.ru/pictures/35-1194-201309261546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768">
            <a:off x="5035253" y="3255202"/>
            <a:ext cx="3240360" cy="246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430" y="980728"/>
            <a:ext cx="7467600" cy="3744416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Қарақұмық 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Сұлы  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Бидай жармасы 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Арпа жармасы </a:t>
            </a:r>
          </a:p>
          <a:p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Күріш 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Көкөністер 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Жеміс-жидектер</a:t>
            </a:r>
            <a:endParaRPr lang="kk-KZ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клеТчаткалар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taybuy.ru/wp-content/uploads/2012/03/polza-kletchat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794">
            <a:off x="4249721" y="896507"/>
            <a:ext cx="3415898" cy="211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41288"/>
            <a:ext cx="790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1116013" y="489174"/>
            <a:ext cx="7920037" cy="563562"/>
          </a:xfrm>
        </p:spPr>
        <p:txBody>
          <a:bodyPr/>
          <a:lstStyle/>
          <a:p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73B33A-4028-413B-994B-D0177599856A}" type="slidenum">
              <a:rPr lang="en-US" altLang="ru-RU" sz="10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ru-RU" sz="100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17848" y="2348880"/>
            <a:ext cx="3930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95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2384" y="5157192"/>
            <a:ext cx="28886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52976" y="2483604"/>
            <a:ext cx="3930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86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58408" y="4859868"/>
            <a:ext cx="3930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14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0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41288"/>
            <a:ext cx="790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87624" y="524109"/>
            <a:ext cx="7862888" cy="563563"/>
          </a:xfrm>
        </p:spPr>
        <p:txBody>
          <a:bodyPr/>
          <a:lstStyle/>
          <a:p>
            <a:pPr algn="ctr">
              <a:defRPr/>
            </a:pPr>
            <a:endParaRPr lang="ru-RU" altLang="ru-RU" sz="28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41288"/>
            <a:ext cx="790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342182"/>
            <a:ext cx="7239000" cy="627781"/>
          </a:xfrm>
        </p:spPr>
        <p:txBody>
          <a:bodyPr/>
          <a:lstStyle/>
          <a:p>
            <a:pPr algn="ctr">
              <a:defRPr/>
            </a:pPr>
            <a:endParaRPr lang="ru-RU" altLang="ru-RU" sz="28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1844824"/>
            <a:ext cx="6984776" cy="20162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baq.kz/foto/df7931a06ebe5496c24f4b7be4d448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68" y="548680"/>
            <a:ext cx="4295776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41" y="1484784"/>
            <a:ext cx="6205537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792341" y="4077072"/>
            <a:ext cx="48593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kk-KZ" altLang="ru-RU" sz="3200" i="1" dirty="0" smtClean="0">
                <a:solidFill>
                  <a:srgbClr val="000000"/>
                </a:solidFill>
                <a:latin typeface="Academy.kz" pitchFamily="2" charset="0"/>
                <a:cs typeface="Times New Roman" pitchFamily="18" charset="0"/>
              </a:rPr>
              <a:t>          </a:t>
            </a:r>
            <a:r>
              <a:rPr lang="kk-KZ" altLang="ru-RU" sz="2000" dirty="0" smtClean="0">
                <a:solidFill>
                  <a:srgbClr val="000000"/>
                </a:solidFill>
                <a:latin typeface="Academy.kz" pitchFamily="2" charset="0"/>
                <a:cs typeface="Times New Roman" pitchFamily="18" charset="0"/>
              </a:rPr>
              <a:t>Н.Назарбаев</a:t>
            </a:r>
            <a:r>
              <a:rPr lang="kk-KZ" altLang="ru-RU" sz="3600" dirty="0" smtClean="0">
                <a:solidFill>
                  <a:srgbClr val="000000"/>
                </a:solidFill>
                <a:latin typeface="Academy.kz" pitchFamily="2" charset="0"/>
                <a:cs typeface="Times New Roman" pitchFamily="18" charset="0"/>
              </a:rPr>
              <a:t>                                    </a:t>
            </a:r>
            <a:r>
              <a:rPr lang="kk-KZ" altLang="ru-RU" sz="1800" i="1" dirty="0" smtClean="0">
                <a:solidFill>
                  <a:srgbClr val="000000"/>
                </a:solidFill>
                <a:latin typeface="Academy.kz" pitchFamily="2" charset="0"/>
                <a:cs typeface="Times New Roman" pitchFamily="18" charset="0"/>
              </a:rPr>
              <a:t>«Қазақстан жолы-2050: Бір мақсат,  бір мүдде, бір болашақ» атты халыққа жолдауы</a:t>
            </a:r>
            <a:br>
              <a:rPr lang="kk-KZ" altLang="ru-RU" sz="1800" i="1" dirty="0" smtClean="0">
                <a:solidFill>
                  <a:srgbClr val="000000"/>
                </a:solidFill>
                <a:latin typeface="Academy.kz" pitchFamily="2" charset="0"/>
                <a:cs typeface="Times New Roman" pitchFamily="18" charset="0"/>
              </a:rPr>
            </a:br>
            <a:endParaRPr lang="ru-RU" altLang="ru-RU" sz="1800" dirty="0" smtClean="0">
              <a:solidFill>
                <a:srgbClr val="1A1A70"/>
              </a:solidFill>
              <a:latin typeface="Academy.kz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8536" y="444037"/>
            <a:ext cx="734536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800" b="1" dirty="0">
                <a:solidFill>
                  <a:schemeClr val="tx1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cademy.kz" panose="02000503000000020003" pitchFamily="2" charset="0"/>
                <a:cs typeface="Times New Roman" panose="02020603050405020304" pitchFamily="18" charset="0"/>
              </a:rPr>
              <a:t>Тағам-ең күшті дәрі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26747" y="1052736"/>
            <a:ext cx="8096250" cy="29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  <a:defRPr/>
            </a:pPr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Academy.kz" panose="02000503000000020003" pitchFamily="2" charset="0"/>
                <a:cs typeface="Times New Roman" panose="02020603050405020304" pitchFamily="18" charset="0"/>
              </a:rPr>
              <a:t>		</a:t>
            </a:r>
            <a:r>
              <a:rPr lang="kk-KZ" sz="3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</a:t>
            </a:r>
            <a:r>
              <a:rPr lang="kk-KZ" sz="3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адамның  өмірлік қажеттілігі. Адам денсаулығы тамақтануға тікелей байланысты. Үйлесімді тамақтану – көмірсу, май, ақуыз, минералды заттар, тағамдық талшықтар зат алмасу үрдісін қамтамасыз етіп, адам ағзасы өзіне қажетті қуат ала алады. Ағзада пайда болған энергия мен жұмсалатын энергия арасындағы тепе-теңдік сақталуы керек. </a:t>
            </a:r>
            <a:endParaRPr lang="fr-FR" sz="35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9" descr="http://upload.wikimedia.org/wikipedia/kk/7/71/%D0%A2%D0%B0%D0%BC%D0%B0%D2%9B%D1%82%D0%B0%D0%BD%D1%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74" y="4394497"/>
            <a:ext cx="29527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med-diet.ru/wp-content/uploads/2012/09/nutr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64" y="4785022"/>
            <a:ext cx="289083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69160"/>
            <a:ext cx="2436813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7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danika-biola.com.ua/images/seo/zdorovoe-pit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7129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47419" y="260648"/>
            <a:ext cx="8300682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 ұсыныстарға сәйкес 14-17 жастардағы жасөспірімдердің тәуліктік тамақ рационының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құнарлылығы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килокалорияны,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қыздарда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 килокалорияны құрауы керек.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ed-kopilka.ru/images/25(4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8784976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718617"/>
              </p:ext>
            </p:extLst>
          </p:nvPr>
        </p:nvGraphicFramePr>
        <p:xfrm>
          <a:off x="899592" y="1484784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9152" y="44624"/>
            <a:ext cx="925252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 сауаттылығының бес негізі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4392488" cy="2952328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Таңертеңгілік ас – 25%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Түскі ас – 35%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Түстік ас -10%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Кешкі ас 1 -20%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Кешкі ас 2 -10%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8"/>
            <a:ext cx="7632848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Тамақтанудың пайыздық қатынасы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mln.kz/sites/default/files/1.jpg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94" y="1916832"/>
            <a:ext cx="3456384" cy="2301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irvmir.ru/wp-content/uploads/2009/06/obed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87" y="4462068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rosto-zdorov.ru/wp-content/uploads/2011/01/%D0%BA%D0%B0%D1%88%D0%B0-%D0%BE%D0%B2%D1%81%D1%8F%D0%BD%D0%B0%D1%8F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90080"/>
            <a:ext cx="2808312" cy="2215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Academy.kz" panose="02000503000000020003" pitchFamily="2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99451"/>
              </p:ext>
            </p:extLst>
          </p:nvPr>
        </p:nvGraphicFramePr>
        <p:xfrm>
          <a:off x="827584" y="1628800"/>
          <a:ext cx="7613650" cy="48434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97916"/>
                <a:gridCol w="2307867"/>
                <a:gridCol w="2307867"/>
              </a:tblGrid>
              <a:tr h="959113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Нормасы (г/күн)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Калориясы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392">
                <a:tc>
                  <a:txBody>
                    <a:bodyPr/>
                    <a:lstStyle/>
                    <a:p>
                      <a:pPr algn="l"/>
                      <a:r>
                        <a:rPr lang="kk-KZ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Сары май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40 г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299,2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7392">
                <a:tc>
                  <a:txBody>
                    <a:bodyPr/>
                    <a:lstStyle/>
                    <a:p>
                      <a:pPr algn="l"/>
                      <a:r>
                        <a:rPr lang="kk-KZ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Өсімдік майы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18 г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161,82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392">
                <a:tc>
                  <a:txBody>
                    <a:bodyPr/>
                    <a:lstStyle/>
                    <a:p>
                      <a:pPr algn="l"/>
                      <a:r>
                        <a:rPr lang="kk-KZ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Сүт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450 г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261,0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7392">
                <a:tc>
                  <a:txBody>
                    <a:bodyPr/>
                    <a:lstStyle/>
                    <a:p>
                      <a:pPr algn="l"/>
                      <a:r>
                        <a:rPr lang="kk-KZ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Ет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390 г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393,12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392">
                <a:tc>
                  <a:txBody>
                    <a:bodyPr/>
                    <a:lstStyle/>
                    <a:p>
                      <a:pPr algn="l"/>
                      <a:r>
                        <a:rPr lang="kk-KZ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Қант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120 г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448,8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7392">
                <a:tc>
                  <a:txBody>
                    <a:bodyPr/>
                    <a:lstStyle/>
                    <a:p>
                      <a:pPr algn="l"/>
                      <a:r>
                        <a:rPr lang="kk-KZ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Көкөністер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680 г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cademy.kz" panose="02000503000000020003" pitchFamily="2" charset="0"/>
                          <a:cs typeface="Times New Roman" panose="02020603050405020304" pitchFamily="18" charset="0"/>
                        </a:rPr>
                        <a:t>113,8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cademy.kz" panose="0200050300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19" marB="45719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55576" y="188640"/>
            <a:ext cx="7632848" cy="1296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 күндік негізгі азықтың мөлшері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www.syl.ru/misc/i/ai/83385/138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2" y="3908251"/>
            <a:ext cx="6667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vsezdorovo.com/wp-content/uploads/2010/08/Pro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2617441"/>
            <a:ext cx="3272855" cy="2323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467600" cy="2806824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Балық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Жұмыртқа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Сүт өнімдері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ірімшік,сүзбе,айран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ұлы, қарақұмық,ноқат,жаңғақ.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1961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ақуыздар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kandeleria.ru/wp-content/uploads/2014/02/kak-pravilno-pitatsya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5800"/>
            <a:ext cx="2952328" cy="2079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xelbrush.ru/uploads/posts/2012-10/1349768289_1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534"/>
            <a:ext cx="9001000" cy="685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124744"/>
            <a:ext cx="3528392" cy="2518792"/>
          </a:xfrm>
        </p:spPr>
        <p:txBody>
          <a:bodyPr>
            <a:noAutofit/>
          </a:bodyPr>
          <a:lstStyle/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 май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 майы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Қаймақ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Ірімшік</a:t>
            </a:r>
          </a:p>
          <a:p>
            <a:r>
              <a:rPr lang="kk-K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Кілегей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1961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майлар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encrypted-tbn3.gstatic.com/images?q=tbn:ANd9GcTY5rSr52_gFgrwviNb_jMCn2xzCTuak2qTe8d_aQnUvLOrOv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2041"/>
            <a:ext cx="1703138" cy="1703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.tsn.ua/media/images2/585xX/Oct2013/3838696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3294"/>
            <a:ext cx="2160640" cy="144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169</TotalTime>
  <Words>174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Thermal</vt:lpstr>
      <vt:lpstr>Дұрыс тамақтану- сапалы білімге жол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Көмірсулар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Дұрыс тамақтану сапалы білімге жол</dc:title>
  <dc:creator>Admin</dc:creator>
  <cp:lastModifiedBy>Увайдина Акмарал</cp:lastModifiedBy>
  <cp:revision>20</cp:revision>
  <dcterms:created xsi:type="dcterms:W3CDTF">2014-10-20T11:31:06Z</dcterms:created>
  <dcterms:modified xsi:type="dcterms:W3CDTF">2022-02-10T09:22:06Z</dcterms:modified>
</cp:coreProperties>
</file>